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92" r:id="rId2"/>
    <p:sldId id="293" r:id="rId3"/>
    <p:sldId id="304" r:id="rId4"/>
    <p:sldId id="305" r:id="rId5"/>
    <p:sldId id="306" r:id="rId6"/>
    <p:sldId id="308" r:id="rId7"/>
    <p:sldId id="283" r:id="rId8"/>
    <p:sldId id="272" r:id="rId9"/>
    <p:sldId id="273" r:id="rId10"/>
    <p:sldId id="258" r:id="rId11"/>
    <p:sldId id="259" r:id="rId12"/>
    <p:sldId id="260" r:id="rId13"/>
    <p:sldId id="261" r:id="rId14"/>
    <p:sldId id="262" r:id="rId15"/>
    <p:sldId id="276" r:id="rId16"/>
    <p:sldId id="285" r:id="rId17"/>
    <p:sldId id="263" r:id="rId18"/>
    <p:sldId id="264" r:id="rId19"/>
    <p:sldId id="265" r:id="rId20"/>
    <p:sldId id="319" r:id="rId21"/>
    <p:sldId id="284" r:id="rId22"/>
    <p:sldId id="266" r:id="rId23"/>
    <p:sldId id="267" r:id="rId24"/>
    <p:sldId id="268" r:id="rId25"/>
    <p:sldId id="269" r:id="rId26"/>
    <p:sldId id="315" r:id="rId27"/>
    <p:sldId id="318" r:id="rId28"/>
    <p:sldId id="316" r:id="rId29"/>
    <p:sldId id="271" r:id="rId30"/>
    <p:sldId id="307" r:id="rId31"/>
    <p:sldId id="281" r:id="rId32"/>
    <p:sldId id="282" r:id="rId33"/>
    <p:sldId id="317" r:id="rId34"/>
    <p:sldId id="321" r:id="rId35"/>
    <p:sldId id="320" r:id="rId36"/>
    <p:sldId id="286" r:id="rId37"/>
    <p:sldId id="298" r:id="rId38"/>
    <p:sldId id="295" r:id="rId39"/>
    <p:sldId id="297" r:id="rId40"/>
    <p:sldId id="311" r:id="rId41"/>
    <p:sldId id="312" r:id="rId42"/>
    <p:sldId id="296" r:id="rId43"/>
    <p:sldId id="314" r:id="rId44"/>
    <p:sldId id="313" r:id="rId45"/>
    <p:sldId id="309" r:id="rId46"/>
    <p:sldId id="310" r:id="rId47"/>
    <p:sldId id="280" r:id="rId48"/>
    <p:sldId id="274" r:id="rId49"/>
    <p:sldId id="278" r:id="rId50"/>
    <p:sldId id="277" r:id="rId51"/>
    <p:sldId id="275" r:id="rId52"/>
    <p:sldId id="287" r:id="rId53"/>
    <p:sldId id="288" r:id="rId54"/>
    <p:sldId id="291" r:id="rId55"/>
    <p:sldId id="290" r:id="rId56"/>
    <p:sldId id="289" r:id="rId5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1024" autoAdjust="0"/>
  </p:normalViewPr>
  <p:slideViewPr>
    <p:cSldViewPr snapToGrid="0">
      <p:cViewPr>
        <p:scale>
          <a:sx n="75" d="100"/>
          <a:sy n="75" d="100"/>
        </p:scale>
        <p:origin x="987" y="131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381D9-1E25-4FE5-B2B9-392740E41331}" type="datetimeFigureOut">
              <a:rPr lang="cs-CZ" smtClean="0"/>
              <a:t>29.1.2019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9610-B2E6-4F57-A795-73F2AD52DE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8291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E73B0-057E-422D-8B4E-F3A87433960C}" type="datetimeFigureOut">
              <a:rPr lang="cs-CZ" smtClean="0"/>
              <a:t>29.1.2019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8BDDD-CAA9-4030-930D-6E8DD9876A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8375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E73B0-057E-422D-8B4E-F3A87433960C}" type="datetimeFigureOut">
              <a:rPr lang="cs-CZ" smtClean="0"/>
              <a:t>29.1.2019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8BDDD-CAA9-4030-930D-6E8DD9876A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5651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E73B0-057E-422D-8B4E-F3A87433960C}" type="datetimeFigureOut">
              <a:rPr lang="cs-CZ" smtClean="0"/>
              <a:t>29.1.2019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8BDDD-CAA9-4030-930D-6E8DD9876A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5427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E73B0-057E-422D-8B4E-F3A87433960C}" type="datetimeFigureOut">
              <a:rPr lang="cs-CZ" smtClean="0"/>
              <a:t>29.1.2019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8BDDD-CAA9-4030-930D-6E8DD9876A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5040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E73B0-057E-422D-8B4E-F3A87433960C}" type="datetimeFigureOut">
              <a:rPr lang="cs-CZ" smtClean="0"/>
              <a:t>29.1.2019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8BDDD-CAA9-4030-930D-6E8DD9876A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701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E73B0-057E-422D-8B4E-F3A87433960C}" type="datetimeFigureOut">
              <a:rPr lang="cs-CZ" smtClean="0"/>
              <a:t>29.1.2019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8BDDD-CAA9-4030-930D-6E8DD9876A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3523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E73B0-057E-422D-8B4E-F3A87433960C}" type="datetimeFigureOut">
              <a:rPr lang="cs-CZ" smtClean="0"/>
              <a:t>29.1.2019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8BDDD-CAA9-4030-930D-6E8DD9876A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19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E73B0-057E-422D-8B4E-F3A87433960C}" type="datetimeFigureOut">
              <a:rPr lang="cs-CZ" smtClean="0"/>
              <a:t>29.1.2019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8BDDD-CAA9-4030-930D-6E8DD9876A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5450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E73B0-057E-422D-8B4E-F3A87433960C}" type="datetimeFigureOut">
              <a:rPr lang="cs-CZ" smtClean="0"/>
              <a:t>29.1.2019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8BDDD-CAA9-4030-930D-6E8DD9876A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4433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E73B0-057E-422D-8B4E-F3A87433960C}" type="datetimeFigureOut">
              <a:rPr lang="cs-CZ" smtClean="0"/>
              <a:t>29.1.2019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8BDDD-CAA9-4030-930D-6E8DD9876A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1587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E73B0-057E-422D-8B4E-F3A87433960C}" type="datetimeFigureOut">
              <a:rPr lang="cs-CZ" smtClean="0"/>
              <a:t>29.1.2019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8BDDD-CAA9-4030-930D-6E8DD9876A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931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E73B0-057E-422D-8B4E-F3A87433960C}" type="datetimeFigureOut">
              <a:rPr lang="cs-CZ" smtClean="0"/>
              <a:t>29.1.2019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8BDDD-CAA9-4030-930D-6E8DD9876A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9316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800" b="1" dirty="0" smtClean="0">
                <a:latin typeface="+mn-lt"/>
              </a:rPr>
              <a:t>Základní škola Brno, Měšťanská 21</a:t>
            </a:r>
            <a:endParaRPr lang="cs-CZ" sz="2800" b="1" dirty="0"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804588" y="5538434"/>
            <a:ext cx="6118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b="1" dirty="0" smtClean="0"/>
              <a:t>STUDIE PŘÍSTAVBY</a:t>
            </a:r>
            <a:endParaRPr lang="cs-CZ" sz="6000" dirty="0"/>
          </a:p>
        </p:txBody>
      </p:sp>
      <p:pic>
        <p:nvPicPr>
          <p:cNvPr id="9218" name="Picture 2" descr="I:\Tuřany-Měšťanská-přístavba a aktualizace ZŠ--2016\008-STUDIE PŘÍSTAVBY\007-PREZENTACE\RENDR\PERS-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10" r="2315"/>
          <a:stretch/>
        </p:blipFill>
        <p:spPr bwMode="auto">
          <a:xfrm>
            <a:off x="1986497" y="1257544"/>
            <a:ext cx="7754598" cy="413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28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7410449" y="6049233"/>
            <a:ext cx="4451583" cy="648129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Půdorys 1.PP – STÁVAJÍCÍ STAV</a:t>
            </a:r>
            <a:endParaRPr lang="cs-CZ" sz="2800" b="1" dirty="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514865" y="326828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  <p:pic>
        <p:nvPicPr>
          <p:cNvPr id="14" name="Zástupný symbol pro obsah 1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969" y="1054501"/>
            <a:ext cx="10515600" cy="4150141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388" y="5304695"/>
            <a:ext cx="1160942" cy="1392667"/>
          </a:xfrm>
          <a:prstGeom prst="rect">
            <a:avLst/>
          </a:prstGeom>
        </p:spPr>
      </p:pic>
      <p:sp>
        <p:nvSpPr>
          <p:cNvPr id="16" name="Obdélník 15"/>
          <p:cNvSpPr/>
          <p:nvPr/>
        </p:nvSpPr>
        <p:spPr>
          <a:xfrm>
            <a:off x="866774" y="5049264"/>
            <a:ext cx="18288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smtClean="0"/>
              <a:t>ŠKOLNÍ DÍLNY</a:t>
            </a:r>
            <a:endParaRPr lang="cs-CZ" sz="1400" b="1" dirty="0"/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7422" y="5284186"/>
            <a:ext cx="1171534" cy="1413176"/>
          </a:xfrm>
          <a:prstGeom prst="rect">
            <a:avLst/>
          </a:prstGeom>
        </p:spPr>
      </p:pic>
      <p:sp>
        <p:nvSpPr>
          <p:cNvPr id="18" name="Obdélník 17"/>
          <p:cNvSpPr/>
          <p:nvPr/>
        </p:nvSpPr>
        <p:spPr>
          <a:xfrm>
            <a:off x="6086473" y="1123526"/>
            <a:ext cx="18288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smtClean="0"/>
              <a:t>KOTELNA</a:t>
            </a:r>
            <a:endParaRPr lang="cs-CZ" sz="1400" b="1" dirty="0"/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9521" y="1429690"/>
            <a:ext cx="1725753" cy="1291872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9598" y="1372905"/>
            <a:ext cx="986777" cy="1348657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1158" y="1372906"/>
            <a:ext cx="1028635" cy="1348656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1900" y="5270910"/>
            <a:ext cx="1079434" cy="1396532"/>
          </a:xfrm>
          <a:prstGeom prst="rect">
            <a:avLst/>
          </a:prstGeom>
        </p:spPr>
      </p:pic>
      <p:sp>
        <p:nvSpPr>
          <p:cNvPr id="23" name="Obdélník 22"/>
          <p:cNvSpPr/>
          <p:nvPr/>
        </p:nvSpPr>
        <p:spPr>
          <a:xfrm>
            <a:off x="3657990" y="4990978"/>
            <a:ext cx="18288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smtClean="0"/>
              <a:t>SCHODIŠTĚ</a:t>
            </a:r>
            <a:endParaRPr lang="cs-CZ" sz="1400" b="1" dirty="0"/>
          </a:p>
        </p:txBody>
      </p:sp>
      <p:pic>
        <p:nvPicPr>
          <p:cNvPr id="24" name="Obrázek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774" y="834576"/>
            <a:ext cx="805651" cy="1076657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1672425" y="837078"/>
            <a:ext cx="18288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smtClean="0"/>
              <a:t>SCHODIŠTĚ</a:t>
            </a:r>
          </a:p>
          <a:p>
            <a:r>
              <a:rPr lang="cs-CZ" sz="1400" b="1" dirty="0" smtClean="0"/>
              <a:t>VENKOVNÍ</a:t>
            </a:r>
            <a:endParaRPr lang="cs-CZ" sz="1400" b="1" dirty="0"/>
          </a:p>
        </p:txBody>
      </p:sp>
    </p:spTree>
    <p:extLst>
      <p:ext uri="{BB962C8B-B14F-4D97-AF65-F5344CB8AC3E}">
        <p14:creationId xmlns:p14="http://schemas.microsoft.com/office/powerpoint/2010/main" val="61196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t="-1239" b="6798"/>
          <a:stretch/>
        </p:blipFill>
        <p:spPr>
          <a:xfrm>
            <a:off x="1567429" y="627405"/>
            <a:ext cx="9647395" cy="5806802"/>
          </a:xfrm>
          <a:prstGeom prst="rect">
            <a:avLst/>
          </a:prstGeom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7353299" y="6049233"/>
            <a:ext cx="4508733" cy="561871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Půdorys 1.NP – STÁVAJÍCÍ STAV</a:t>
            </a:r>
            <a:endParaRPr lang="cs-CZ" sz="2800" b="1" dirty="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 smtClean="0">
                <a:latin typeface="+mn-lt"/>
              </a:rPr>
              <a:t>Základní škola Brno, Měšťanská 21</a:t>
            </a:r>
            <a:endParaRPr lang="cs-CZ" sz="2800" b="1" dirty="0">
              <a:latin typeface="+mn-lt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148" y="2915846"/>
            <a:ext cx="1426655" cy="1476495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7158673" y="2617981"/>
            <a:ext cx="10148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b="1" dirty="0" smtClean="0"/>
              <a:t>ŠATNÍ KÓJE</a:t>
            </a:r>
            <a:endParaRPr lang="cs-CZ" sz="14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964" y="5556052"/>
            <a:ext cx="1431373" cy="1165784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276224" y="5248275"/>
            <a:ext cx="18288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smtClean="0"/>
              <a:t>VSTUP DO ŠKOLY</a:t>
            </a:r>
            <a:endParaRPr lang="cs-CZ" sz="1400" b="1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2148" y="840121"/>
            <a:ext cx="2176487" cy="1600963"/>
          </a:xfrm>
          <a:prstGeom prst="rect">
            <a:avLst/>
          </a:prstGeom>
        </p:spPr>
      </p:pic>
      <p:sp>
        <p:nvSpPr>
          <p:cNvPr id="16" name="Obdélník 15"/>
          <p:cNvSpPr/>
          <p:nvPr/>
        </p:nvSpPr>
        <p:spPr>
          <a:xfrm>
            <a:off x="7158673" y="578253"/>
            <a:ext cx="11256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b="1" dirty="0" smtClean="0"/>
              <a:t>TĚLOCVIČNA</a:t>
            </a:r>
            <a:endParaRPr lang="cs-CZ" sz="1400" b="1" dirty="0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377" y="1197496"/>
            <a:ext cx="2618010" cy="1718350"/>
          </a:xfrm>
          <a:prstGeom prst="rect">
            <a:avLst/>
          </a:prstGeom>
        </p:spPr>
      </p:pic>
      <p:sp>
        <p:nvSpPr>
          <p:cNvPr id="19" name="Obdélník 18"/>
          <p:cNvSpPr/>
          <p:nvPr/>
        </p:nvSpPr>
        <p:spPr>
          <a:xfrm>
            <a:off x="773936" y="1043607"/>
            <a:ext cx="18288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smtClean="0"/>
              <a:t>ZADNÍ PODHLED</a:t>
            </a:r>
            <a:endParaRPr lang="cs-CZ" sz="1400" b="1" dirty="0"/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224" y="3323920"/>
            <a:ext cx="1201764" cy="1616165"/>
          </a:xfrm>
          <a:prstGeom prst="rect">
            <a:avLst/>
          </a:prstGeom>
        </p:spPr>
      </p:pic>
      <p:sp>
        <p:nvSpPr>
          <p:cNvPr id="21" name="Obdélník 20"/>
          <p:cNvSpPr/>
          <p:nvPr/>
        </p:nvSpPr>
        <p:spPr>
          <a:xfrm>
            <a:off x="256964" y="3015730"/>
            <a:ext cx="18288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smtClean="0"/>
              <a:t>KUCHYNĚ</a:t>
            </a:r>
            <a:endParaRPr lang="cs-CZ" sz="1400" b="1" dirty="0"/>
          </a:p>
        </p:txBody>
      </p:sp>
    </p:spTree>
    <p:extLst>
      <p:ext uri="{BB962C8B-B14F-4D97-AF65-F5344CB8AC3E}">
        <p14:creationId xmlns:p14="http://schemas.microsoft.com/office/powerpoint/2010/main" val="155605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56" y="560172"/>
            <a:ext cx="9712512" cy="6076813"/>
          </a:xfrm>
          <a:prstGeom prst="rect">
            <a:avLst/>
          </a:prstGeom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7301005" y="6049233"/>
            <a:ext cx="4561028" cy="648129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Půdorys 2.NP – STÁVAJÍCÍ STAV</a:t>
            </a:r>
            <a:endParaRPr lang="cs-CZ" sz="2800" b="1" dirty="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4199" y="2935996"/>
            <a:ext cx="1668895" cy="128358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525" y="1897169"/>
            <a:ext cx="1865636" cy="137773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2149" y="2935996"/>
            <a:ext cx="1729081" cy="1296216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1314450" y="1589392"/>
            <a:ext cx="18407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smtClean="0"/>
              <a:t>CHODBA U ŘEDITELNY</a:t>
            </a:r>
            <a:endParaRPr lang="cs-CZ" sz="1400" b="1" dirty="0"/>
          </a:p>
        </p:txBody>
      </p:sp>
      <p:sp>
        <p:nvSpPr>
          <p:cNvPr id="12" name="Obdélník 11"/>
          <p:cNvSpPr/>
          <p:nvPr/>
        </p:nvSpPr>
        <p:spPr>
          <a:xfrm>
            <a:off x="8110220" y="2651001"/>
            <a:ext cx="2402761" cy="313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smtClean="0"/>
              <a:t>CHODBA, ŠATNÍ SKŘÍNĚ</a:t>
            </a:r>
            <a:endParaRPr lang="cs-CZ" sz="1400" b="1" dirty="0"/>
          </a:p>
        </p:txBody>
      </p:sp>
      <p:sp>
        <p:nvSpPr>
          <p:cNvPr id="13" name="Obdélník 12"/>
          <p:cNvSpPr/>
          <p:nvPr/>
        </p:nvSpPr>
        <p:spPr>
          <a:xfrm>
            <a:off x="5672429" y="2614602"/>
            <a:ext cx="18288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smtClean="0"/>
              <a:t>CHODBA, SCHODIŠTĚ</a:t>
            </a:r>
            <a:endParaRPr lang="cs-CZ" sz="1400" b="1" dirty="0"/>
          </a:p>
        </p:txBody>
      </p:sp>
    </p:spTree>
    <p:extLst>
      <p:ext uri="{BB962C8B-B14F-4D97-AF65-F5344CB8AC3E}">
        <p14:creationId xmlns:p14="http://schemas.microsoft.com/office/powerpoint/2010/main" val="95611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7334249" y="6049233"/>
            <a:ext cx="4527783" cy="656367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Půdorys 3.NP – STÁVAJÍCÍ STAV</a:t>
            </a:r>
            <a:endParaRPr lang="cs-CZ" sz="2800" b="1" dirty="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30" y="1236120"/>
            <a:ext cx="11343503" cy="449103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631" y="5229386"/>
            <a:ext cx="1665447" cy="13176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1800" y="1334943"/>
            <a:ext cx="1194033" cy="157670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0858" y="1603375"/>
            <a:ext cx="1800354" cy="130827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5043" y="1585768"/>
            <a:ext cx="1900494" cy="1347788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6112411" y="1288446"/>
            <a:ext cx="18288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smtClean="0"/>
              <a:t>HYGIENICKÉ ZÁZEMÍ</a:t>
            </a:r>
            <a:endParaRPr lang="cs-CZ" sz="1400" b="1" dirty="0"/>
          </a:p>
        </p:txBody>
      </p:sp>
      <p:sp>
        <p:nvSpPr>
          <p:cNvPr id="12" name="Obdélník 11"/>
          <p:cNvSpPr/>
          <p:nvPr/>
        </p:nvSpPr>
        <p:spPr>
          <a:xfrm>
            <a:off x="10444125" y="1082231"/>
            <a:ext cx="18288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smtClean="0"/>
              <a:t>SCHODIŠTĚ</a:t>
            </a:r>
            <a:endParaRPr lang="cs-CZ" sz="1400" b="1" dirty="0"/>
          </a:p>
        </p:txBody>
      </p:sp>
      <p:sp>
        <p:nvSpPr>
          <p:cNvPr id="13" name="Obdélník 12"/>
          <p:cNvSpPr/>
          <p:nvPr/>
        </p:nvSpPr>
        <p:spPr>
          <a:xfrm>
            <a:off x="2431953" y="4921609"/>
            <a:ext cx="18288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smtClean="0"/>
              <a:t>CHODBA</a:t>
            </a:r>
            <a:endParaRPr lang="cs-CZ" sz="1400" b="1" dirty="0"/>
          </a:p>
        </p:txBody>
      </p:sp>
    </p:spTree>
    <p:extLst>
      <p:ext uri="{BB962C8B-B14F-4D97-AF65-F5344CB8AC3E}">
        <p14:creationId xmlns:p14="http://schemas.microsoft.com/office/powerpoint/2010/main" val="109254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943" y="4865260"/>
            <a:ext cx="1102607" cy="1374787"/>
          </a:xfrm>
          <a:prstGeom prst="rect">
            <a:avLst/>
          </a:prstGeom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7391399" y="6049233"/>
            <a:ext cx="4470633" cy="637317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Půdorys 4.NP – STÁVAJÍCÍ STAV</a:t>
            </a:r>
            <a:endParaRPr lang="cs-CZ" sz="2800" b="1" dirty="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 smtClean="0">
                <a:latin typeface="+mn-lt"/>
              </a:rPr>
              <a:t>Základní škola Brno, Měšťanská 21</a:t>
            </a:r>
            <a:endParaRPr lang="cs-CZ" sz="2800" b="1" dirty="0">
              <a:latin typeface="+mn-lt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932" y="1543080"/>
            <a:ext cx="7848627" cy="351495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541" y="4865261"/>
            <a:ext cx="1839959" cy="137478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3991" y="4867220"/>
            <a:ext cx="1883208" cy="137282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2952" y="1141970"/>
            <a:ext cx="1720521" cy="129217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2731" y="1141970"/>
            <a:ext cx="1723236" cy="128703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9778" y="951470"/>
            <a:ext cx="1114209" cy="144260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82100" y="1179054"/>
            <a:ext cx="1657264" cy="121502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63119" y="3166761"/>
            <a:ext cx="1581370" cy="2109788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955741" y="4557483"/>
            <a:ext cx="18288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smtClean="0"/>
              <a:t>UČEBNY</a:t>
            </a:r>
            <a:endParaRPr lang="cs-CZ" sz="1400" b="1" dirty="0"/>
          </a:p>
        </p:txBody>
      </p:sp>
      <p:sp>
        <p:nvSpPr>
          <p:cNvPr id="15" name="Obdélník 14"/>
          <p:cNvSpPr/>
          <p:nvPr/>
        </p:nvSpPr>
        <p:spPr>
          <a:xfrm>
            <a:off x="3480979" y="850238"/>
            <a:ext cx="18288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smtClean="0"/>
              <a:t>SCHODIŠTĚ</a:t>
            </a:r>
            <a:endParaRPr lang="cs-CZ" sz="1400" b="1" dirty="0"/>
          </a:p>
        </p:txBody>
      </p:sp>
      <p:sp>
        <p:nvSpPr>
          <p:cNvPr id="16" name="Obdélník 15"/>
          <p:cNvSpPr/>
          <p:nvPr/>
        </p:nvSpPr>
        <p:spPr>
          <a:xfrm>
            <a:off x="5357166" y="850238"/>
            <a:ext cx="18288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smtClean="0"/>
              <a:t>CHODBA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9839403" y="2858984"/>
            <a:ext cx="18288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smtClean="0"/>
              <a:t>SCHODIŠTĚ</a:t>
            </a:r>
            <a:endParaRPr lang="cs-CZ" sz="1400" b="1"/>
          </a:p>
        </p:txBody>
      </p:sp>
      <p:sp>
        <p:nvSpPr>
          <p:cNvPr id="18" name="Obdélník 17"/>
          <p:cNvSpPr/>
          <p:nvPr/>
        </p:nvSpPr>
        <p:spPr>
          <a:xfrm>
            <a:off x="7929778" y="695073"/>
            <a:ext cx="18426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smtClean="0"/>
              <a:t>HYGIENICKÉ ZÁZEMÍ</a:t>
            </a:r>
            <a:endParaRPr lang="cs-CZ" sz="1400" b="1" dirty="0"/>
          </a:p>
        </p:txBody>
      </p:sp>
    </p:spTree>
    <p:extLst>
      <p:ext uri="{BB962C8B-B14F-4D97-AF65-F5344CB8AC3E}">
        <p14:creationId xmlns:p14="http://schemas.microsoft.com/office/powerpoint/2010/main" val="364787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121657" y="3205424"/>
            <a:ext cx="7349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b="1" dirty="0" smtClean="0"/>
              <a:t>KUCHYNĚ</a:t>
            </a:r>
            <a:endParaRPr lang="cs-CZ" sz="6000" dirty="0"/>
          </a:p>
        </p:txBody>
      </p:sp>
    </p:spTree>
    <p:extLst>
      <p:ext uri="{BB962C8B-B14F-4D97-AF65-F5344CB8AC3E}">
        <p14:creationId xmlns:p14="http://schemas.microsoft.com/office/powerpoint/2010/main" val="299157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697811" y="2263198"/>
            <a:ext cx="88705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 smtClean="0"/>
              <a:t>Rozšíření kapacity školní kuchyně (2017)</a:t>
            </a:r>
            <a:endParaRPr lang="cs-CZ" sz="4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58" y="4630605"/>
            <a:ext cx="2692506" cy="202024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037" y="4625864"/>
            <a:ext cx="2819759" cy="199109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7775" y="4630605"/>
            <a:ext cx="2962275" cy="199879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180" y="4630605"/>
            <a:ext cx="2587879" cy="198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6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4275438" y="6049233"/>
            <a:ext cx="7586595" cy="648129"/>
          </a:xfrm>
        </p:spPr>
        <p:txBody>
          <a:bodyPr>
            <a:normAutofit fontScale="90000"/>
          </a:bodyPr>
          <a:lstStyle/>
          <a:p>
            <a:r>
              <a:rPr lang="cs-CZ" sz="2800" b="1" dirty="0" smtClean="0"/>
              <a:t>Půdorys 1.PP – 1.Etapa - Rozšíření kapacity školní kuchyně</a:t>
            </a:r>
            <a:endParaRPr lang="cs-CZ" sz="2800" b="1" dirty="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795337"/>
            <a:ext cx="11953875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866" y="-1114297"/>
            <a:ext cx="11825332" cy="7811659"/>
          </a:xfrm>
          <a:prstGeom prst="rect">
            <a:avLst/>
          </a:prstGeom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4275438" y="6049233"/>
            <a:ext cx="7586595" cy="648129"/>
          </a:xfrm>
        </p:spPr>
        <p:txBody>
          <a:bodyPr>
            <a:normAutofit fontScale="90000"/>
          </a:bodyPr>
          <a:lstStyle/>
          <a:p>
            <a:r>
              <a:rPr lang="cs-CZ" sz="2800" b="1" dirty="0" smtClean="0"/>
              <a:t>Půdorys 1.NP – 1.Etapa - Rozšíření kapacity školní kuchyně</a:t>
            </a:r>
            <a:endParaRPr lang="cs-CZ" sz="2800" b="1" dirty="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912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79" y="530197"/>
            <a:ext cx="10163433" cy="5940309"/>
          </a:xfrm>
          <a:prstGeom prst="rect">
            <a:avLst/>
          </a:prstGeom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4275438" y="6049233"/>
            <a:ext cx="7586595" cy="648129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Pohledy – 1.Etapa - Rozšíření kapacity školní kuchyně</a:t>
            </a:r>
            <a:endParaRPr lang="cs-CZ" sz="2800" b="1" dirty="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284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55" y="1086785"/>
            <a:ext cx="8147229" cy="535194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0590" y="6049234"/>
            <a:ext cx="4311443" cy="625032"/>
          </a:xfrm>
        </p:spPr>
        <p:txBody>
          <a:bodyPr>
            <a:normAutofit/>
          </a:bodyPr>
          <a:lstStyle/>
          <a:p>
            <a:pPr algn="r"/>
            <a:r>
              <a:rPr lang="cs-CZ" sz="2800" b="1" dirty="0" smtClean="0"/>
              <a:t>SITUACE – ŠIRŠÍ VZTAHY</a:t>
            </a:r>
            <a:endParaRPr lang="cs-CZ" sz="2800" b="1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4091270" y="2064390"/>
            <a:ext cx="2381957" cy="386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400" b="1" dirty="0" smtClean="0">
                <a:solidFill>
                  <a:srgbClr val="FF0000"/>
                </a:solidFill>
              </a:rPr>
              <a:t>NAVRHOVANÁ PŘÍSTAVBA</a:t>
            </a: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4054901" y="3359891"/>
            <a:ext cx="2092246" cy="375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400" b="1" dirty="0" smtClean="0"/>
              <a:t>STÁVAJÍCÍ BUDOVA</a:t>
            </a:r>
            <a:endParaRPr lang="cs-CZ" sz="1400" b="1" dirty="0"/>
          </a:p>
        </p:txBody>
      </p:sp>
      <p:sp>
        <p:nvSpPr>
          <p:cNvPr id="11" name="Šipka doprava 10"/>
          <p:cNvSpPr/>
          <p:nvPr/>
        </p:nvSpPr>
        <p:spPr>
          <a:xfrm rot="9025287">
            <a:off x="3739706" y="2369822"/>
            <a:ext cx="415982" cy="16156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 rot="12555635">
            <a:off x="3688432" y="3296687"/>
            <a:ext cx="415982" cy="16156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21993" y="65032"/>
            <a:ext cx="5870734" cy="361525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9207" y="3762758"/>
            <a:ext cx="3233519" cy="233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4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121657" y="3205424"/>
            <a:ext cx="7349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b="1" dirty="0" smtClean="0"/>
              <a:t>NÁSTAVBA</a:t>
            </a:r>
            <a:endParaRPr lang="cs-CZ" sz="6000" dirty="0"/>
          </a:p>
        </p:txBody>
      </p:sp>
    </p:spTree>
    <p:extLst>
      <p:ext uri="{BB962C8B-B14F-4D97-AF65-F5344CB8AC3E}">
        <p14:creationId xmlns:p14="http://schemas.microsoft.com/office/powerpoint/2010/main" val="260811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 smtClean="0">
                <a:latin typeface="+mn-lt"/>
              </a:rPr>
              <a:t>Základní škola Brno, Měšťanská 21</a:t>
            </a:r>
            <a:endParaRPr lang="cs-CZ" sz="2800" b="1" dirty="0"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598986" y="1186983"/>
            <a:ext cx="73493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/>
              <a:t>Nástavba učeben nad jídelnou</a:t>
            </a:r>
            <a:endParaRPr lang="cs-CZ" sz="4400" b="1" dirty="0" smtClean="0"/>
          </a:p>
          <a:p>
            <a:pPr algn="ctr"/>
            <a:r>
              <a:rPr lang="cs-CZ" sz="4400" b="1" dirty="0" smtClean="0"/>
              <a:t>(2018)</a:t>
            </a:r>
            <a:endParaRPr lang="cs-CZ" sz="4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27"/>
          <a:stretch/>
        </p:blipFill>
        <p:spPr>
          <a:xfrm>
            <a:off x="6165706" y="3141968"/>
            <a:ext cx="5135129" cy="334965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21"/>
          <a:stretch/>
        </p:blipFill>
        <p:spPr>
          <a:xfrm>
            <a:off x="919856" y="3141966"/>
            <a:ext cx="5099603" cy="3349659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839794" y="2557333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b="1" dirty="0">
                <a:latin typeface="+mn-lt"/>
              </a:rPr>
              <a:t>z</a:t>
            </a:r>
            <a:r>
              <a:rPr lang="cs-CZ" sz="1600" b="1" dirty="0" smtClean="0">
                <a:latin typeface="+mn-lt"/>
              </a:rPr>
              <a:t>ahájení stavby</a:t>
            </a:r>
            <a:endParaRPr lang="cs-CZ" sz="1600" b="1" dirty="0">
              <a:latin typeface="+mn-lt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9497839" y="2557333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b="1" dirty="0" smtClean="0">
                <a:latin typeface="+mn-lt"/>
              </a:rPr>
              <a:t>vizualizace nástavby</a:t>
            </a:r>
            <a:endParaRPr lang="cs-CZ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44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65" y="543367"/>
            <a:ext cx="9878721" cy="6314633"/>
          </a:xfrm>
          <a:prstGeom prst="rect">
            <a:avLst/>
          </a:prstGeom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4275438" y="6049233"/>
            <a:ext cx="7586595" cy="648129"/>
          </a:xfrm>
        </p:spPr>
        <p:txBody>
          <a:bodyPr>
            <a:normAutofit fontScale="90000"/>
          </a:bodyPr>
          <a:lstStyle/>
          <a:p>
            <a:r>
              <a:rPr lang="cs-CZ" sz="2800" b="1" dirty="0" smtClean="0"/>
              <a:t>Půdorys 2.NP – </a:t>
            </a:r>
            <a:r>
              <a:rPr lang="es-ES" sz="2800" b="1" dirty="0" smtClean="0"/>
              <a:t>2.Etapa - </a:t>
            </a:r>
            <a:r>
              <a:rPr lang="es-ES" sz="2800" b="1" dirty="0" err="1" smtClean="0"/>
              <a:t>Nástavba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učeben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nad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jídelnou</a:t>
            </a:r>
            <a:r>
              <a:rPr lang="es-ES" sz="2800" b="1" dirty="0" smtClean="0"/>
              <a:t> </a:t>
            </a:r>
            <a:endParaRPr lang="cs-CZ" sz="2800" b="1" dirty="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904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4275438" y="6049233"/>
            <a:ext cx="7586595" cy="648129"/>
          </a:xfrm>
        </p:spPr>
        <p:txBody>
          <a:bodyPr>
            <a:normAutofit fontScale="90000"/>
          </a:bodyPr>
          <a:lstStyle/>
          <a:p>
            <a:r>
              <a:rPr lang="cs-CZ" sz="2800" b="1" dirty="0" smtClean="0"/>
              <a:t>Půdorys 3.NP– </a:t>
            </a:r>
            <a:r>
              <a:rPr lang="es-ES" sz="2800" b="1" dirty="0" smtClean="0"/>
              <a:t>2.Etapa - </a:t>
            </a:r>
            <a:r>
              <a:rPr lang="es-ES" sz="2800" b="1" dirty="0" err="1" smtClean="0"/>
              <a:t>Nástavba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učeben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nad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jídelnou</a:t>
            </a:r>
            <a:r>
              <a:rPr lang="es-ES" sz="2800" b="1" dirty="0" smtClean="0"/>
              <a:t> </a:t>
            </a:r>
            <a:endParaRPr lang="cs-CZ" sz="2800" b="1" dirty="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0" y="1443439"/>
            <a:ext cx="11014229" cy="428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4275438" y="6049233"/>
            <a:ext cx="7586595" cy="648129"/>
          </a:xfrm>
        </p:spPr>
        <p:txBody>
          <a:bodyPr>
            <a:normAutofit/>
          </a:bodyPr>
          <a:lstStyle/>
          <a:p>
            <a:r>
              <a:rPr lang="cs-CZ" sz="2800" b="1" smtClean="0"/>
              <a:t>Pohledy – </a:t>
            </a:r>
            <a:r>
              <a:rPr lang="es-ES" sz="2800" b="1" smtClean="0"/>
              <a:t>2.Etapa - Nástavba učeben nad jídelnou </a:t>
            </a:r>
            <a:endParaRPr lang="cs-CZ" sz="2800" b="1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78" y="1351237"/>
            <a:ext cx="10944868" cy="439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9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03" y="588746"/>
            <a:ext cx="8994511" cy="5656788"/>
          </a:xfrm>
          <a:prstGeom prst="rect">
            <a:avLst/>
          </a:prstGeom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4275438" y="6049233"/>
            <a:ext cx="7586595" cy="648129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Řezy – </a:t>
            </a:r>
            <a:r>
              <a:rPr lang="es-ES" sz="2800" b="1" dirty="0" smtClean="0"/>
              <a:t>2.Etapa - </a:t>
            </a:r>
            <a:r>
              <a:rPr lang="es-ES" sz="2800" b="1" dirty="0" err="1" smtClean="0"/>
              <a:t>Nástavba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učeben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nad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jídelnou</a:t>
            </a:r>
            <a:r>
              <a:rPr lang="es-ES" sz="2800" b="1" dirty="0" smtClean="0"/>
              <a:t> </a:t>
            </a:r>
            <a:endParaRPr lang="cs-CZ" sz="2800" b="1" dirty="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483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235721" y="825248"/>
            <a:ext cx="73493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/>
              <a:t>Nástavba učeben nad jídelnou</a:t>
            </a:r>
            <a:endParaRPr lang="cs-CZ" sz="4400" b="1" dirty="0" smtClean="0"/>
          </a:p>
          <a:p>
            <a:pPr algn="ctr"/>
            <a:r>
              <a:rPr lang="cs-CZ" sz="4400" b="1" dirty="0" smtClean="0"/>
              <a:t>(</a:t>
            </a:r>
            <a:r>
              <a:rPr lang="cs-CZ" sz="4400" b="1" dirty="0" smtClean="0">
                <a:solidFill>
                  <a:schemeClr val="accent5"/>
                </a:solidFill>
              </a:rPr>
              <a:t>01.2019</a:t>
            </a:r>
            <a:r>
              <a:rPr lang="cs-CZ" sz="4400" b="1" dirty="0" smtClean="0"/>
              <a:t>)</a:t>
            </a:r>
            <a:endParaRPr lang="cs-CZ" sz="4400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 smtClean="0">
                <a:latin typeface="+mn-lt"/>
              </a:rPr>
              <a:t>Základní škola Brno, Měšťanská 21</a:t>
            </a:r>
            <a:endParaRPr lang="cs-CZ" sz="2800" b="1" dirty="0">
              <a:latin typeface="+mn-lt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" b="8260"/>
          <a:stretch/>
        </p:blipFill>
        <p:spPr>
          <a:xfrm>
            <a:off x="514865" y="2496446"/>
            <a:ext cx="5336876" cy="391585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071" y="2496446"/>
            <a:ext cx="5216107" cy="391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121657" y="3205424"/>
            <a:ext cx="7349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b="1" dirty="0" smtClean="0"/>
              <a:t>STUDIE PŘÍSTAVBY</a:t>
            </a:r>
            <a:endParaRPr lang="cs-CZ" sz="6000" dirty="0"/>
          </a:p>
        </p:txBody>
      </p:sp>
    </p:spTree>
    <p:extLst>
      <p:ext uri="{BB962C8B-B14F-4D97-AF65-F5344CB8AC3E}">
        <p14:creationId xmlns:p14="http://schemas.microsoft.com/office/powerpoint/2010/main" val="29611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4529594" y="3589552"/>
            <a:ext cx="2794945" cy="808767"/>
          </a:xfrm>
        </p:spPr>
        <p:txBody>
          <a:bodyPr>
            <a:normAutofit/>
          </a:bodyPr>
          <a:lstStyle/>
          <a:p>
            <a:r>
              <a:rPr lang="cs-CZ" sz="2800" b="1" dirty="0" smtClean="0">
                <a:solidFill>
                  <a:schemeClr val="accent5"/>
                </a:solidFill>
              </a:rPr>
              <a:t>FUNKČÍ PLOCHY</a:t>
            </a:r>
            <a:endParaRPr lang="cs-CZ" sz="2800" b="1" dirty="0">
              <a:solidFill>
                <a:schemeClr val="accent5"/>
              </a:solidFill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563597" y="2820111"/>
            <a:ext cx="7349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 smtClean="0"/>
              <a:t>STUDIE PŘÍSTAVBY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170595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89" y="111094"/>
            <a:ext cx="9614378" cy="642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6776815" y="6049233"/>
            <a:ext cx="5085218" cy="659216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Situace – STUDIE PŘÍSTAVBY</a:t>
            </a:r>
            <a:endParaRPr lang="cs-CZ" sz="2800" b="1" dirty="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864" y="4224240"/>
            <a:ext cx="3380136" cy="124323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190" y="214780"/>
            <a:ext cx="3995606" cy="342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75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 smtClean="0">
                <a:latin typeface="+mn-lt"/>
              </a:rPr>
              <a:t>Základní škola Brno, Měšťanská 21</a:t>
            </a:r>
            <a:endParaRPr lang="cs-CZ" sz="2800" b="1" dirty="0">
              <a:latin typeface="+mn-lt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529024" y="1098114"/>
            <a:ext cx="1053464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/>
              <a:t>Základní škola se nachází </a:t>
            </a:r>
            <a:r>
              <a:rPr lang="cs-CZ" sz="2000" dirty="0"/>
              <a:t>v druhé nejrozsáhlejší brněnské městské části Tuřany (Brněnské Ivanovice, </a:t>
            </a:r>
            <a:r>
              <a:rPr lang="cs-CZ" sz="2000" dirty="0" err="1"/>
              <a:t>Dvorska</a:t>
            </a:r>
            <a:r>
              <a:rPr lang="cs-CZ" sz="2000" dirty="0"/>
              <a:t>, Holásky, Tuřany). </a:t>
            </a:r>
            <a:endParaRPr lang="cs-CZ" sz="2000" dirty="0" smtClean="0"/>
          </a:p>
          <a:p>
            <a:endParaRPr lang="cs-CZ" sz="2000" dirty="0"/>
          </a:p>
          <a:p>
            <a:r>
              <a:rPr lang="cs-CZ" sz="2000" dirty="0" smtClean="0"/>
              <a:t>Vyučování </a:t>
            </a:r>
            <a:r>
              <a:rPr lang="cs-CZ" sz="2000" dirty="0"/>
              <a:t>probíhá ve </a:t>
            </a:r>
            <a:r>
              <a:rPr lang="cs-CZ" sz="2000" b="1" dirty="0">
                <a:solidFill>
                  <a:srgbClr val="0070C0"/>
                </a:solidFill>
              </a:rPr>
              <a:t>třech školních budovách</a:t>
            </a:r>
            <a:r>
              <a:rPr lang="cs-CZ" sz="2000" dirty="0"/>
              <a:t>. </a:t>
            </a:r>
            <a:endParaRPr lang="cs-CZ" sz="2000" dirty="0" smtClean="0"/>
          </a:p>
          <a:p>
            <a:endParaRPr lang="cs-CZ" sz="2000" dirty="0" smtClean="0"/>
          </a:p>
          <a:p>
            <a:r>
              <a:rPr lang="cs-CZ" sz="2000" dirty="0" smtClean="0"/>
              <a:t>Ředitelství </a:t>
            </a:r>
            <a:r>
              <a:rPr lang="cs-CZ" sz="2000" dirty="0"/>
              <a:t>školy a třídy pátého až devátého ročníku jsou umístěny </a:t>
            </a:r>
            <a:r>
              <a:rPr lang="cs-CZ" sz="2000" dirty="0" smtClean="0"/>
              <a:t>v</a:t>
            </a:r>
            <a:r>
              <a:rPr lang="cs-CZ" sz="2000" dirty="0"/>
              <a:t> budově </a:t>
            </a:r>
            <a:r>
              <a:rPr lang="cs-CZ" sz="2000" b="1" dirty="0">
                <a:solidFill>
                  <a:srgbClr val="FF0000"/>
                </a:solidFill>
              </a:rPr>
              <a:t>Měšťanská 21</a:t>
            </a:r>
            <a:r>
              <a:rPr lang="cs-CZ" sz="2000" dirty="0"/>
              <a:t>. </a:t>
            </a:r>
            <a:endParaRPr lang="cs-CZ" sz="2000" dirty="0" smtClean="0"/>
          </a:p>
          <a:p>
            <a:endParaRPr lang="cs-CZ" sz="2000" dirty="0" smtClean="0"/>
          </a:p>
          <a:p>
            <a:r>
              <a:rPr lang="cs-CZ" sz="2000" dirty="0" smtClean="0"/>
              <a:t>Zbývající </a:t>
            </a:r>
            <a:r>
              <a:rPr lang="cs-CZ" sz="2000" dirty="0"/>
              <a:t>třídy (po jedné od prvního do čtvrtého ročníku) a oddělení školní družiny jsou umístěny v budovách </a:t>
            </a:r>
            <a:r>
              <a:rPr lang="cs-CZ" sz="2000" dirty="0" smtClean="0"/>
              <a:t>na ulici </a:t>
            </a:r>
            <a:r>
              <a:rPr lang="cs-CZ" sz="2000" b="1" dirty="0" smtClean="0">
                <a:solidFill>
                  <a:srgbClr val="FF0000"/>
                </a:solidFill>
              </a:rPr>
              <a:t>Dvorecká </a:t>
            </a:r>
            <a:r>
              <a:rPr lang="cs-CZ" sz="2000" b="1" dirty="0">
                <a:solidFill>
                  <a:srgbClr val="FF0000"/>
                </a:solidFill>
              </a:rPr>
              <a:t>4 </a:t>
            </a:r>
            <a:r>
              <a:rPr lang="cs-CZ" sz="2000" dirty="0"/>
              <a:t>(za tuřanským </a:t>
            </a:r>
            <a:r>
              <a:rPr lang="cs-CZ" sz="2000" dirty="0" smtClean="0"/>
              <a:t>kostelem)</a:t>
            </a:r>
            <a:r>
              <a:rPr lang="cs-CZ" sz="2000" dirty="0"/>
              <a:t> </a:t>
            </a:r>
            <a:r>
              <a:rPr lang="cs-CZ" sz="2000" dirty="0" smtClean="0"/>
              <a:t>a v </a:t>
            </a:r>
            <a:r>
              <a:rPr lang="cs-CZ" sz="2000" dirty="0" err="1" smtClean="0"/>
              <a:t>Holáskách</a:t>
            </a:r>
            <a:r>
              <a:rPr lang="cs-CZ" sz="2000" dirty="0" smtClean="0"/>
              <a:t> </a:t>
            </a:r>
            <a:r>
              <a:rPr lang="cs-CZ" sz="2000" dirty="0"/>
              <a:t>na </a:t>
            </a:r>
            <a:r>
              <a:rPr lang="cs-CZ" sz="2000" dirty="0" smtClean="0"/>
              <a:t>ulici </a:t>
            </a:r>
            <a:r>
              <a:rPr lang="cs-CZ" sz="2000" b="1" dirty="0" smtClean="0">
                <a:solidFill>
                  <a:srgbClr val="FF0000"/>
                </a:solidFill>
              </a:rPr>
              <a:t>Požární </a:t>
            </a:r>
            <a:r>
              <a:rPr lang="cs-CZ" sz="2000" b="1" dirty="0">
                <a:solidFill>
                  <a:srgbClr val="FF0000"/>
                </a:solidFill>
              </a:rPr>
              <a:t>1</a:t>
            </a:r>
            <a:r>
              <a:rPr lang="cs-CZ" sz="2000" dirty="0" smtClean="0"/>
              <a:t>.</a:t>
            </a:r>
          </a:p>
          <a:p>
            <a:endParaRPr lang="cs-CZ" sz="2000" dirty="0"/>
          </a:p>
          <a:p>
            <a:r>
              <a:rPr lang="cs-CZ" sz="2000" b="1" dirty="0" smtClean="0"/>
              <a:t>Důvodem navrhované přístavby je sloučení veškerých tříd a družiny do jedné budovy na ulici Měšťanská 21. </a:t>
            </a:r>
          </a:p>
          <a:p>
            <a:r>
              <a:rPr lang="cs-CZ" sz="2000" b="1" dirty="0" smtClean="0"/>
              <a:t>Toto sloučení budov školy umožní </a:t>
            </a:r>
            <a:r>
              <a:rPr lang="cs-CZ" sz="2000" b="1" dirty="0"/>
              <a:t>u</a:t>
            </a:r>
            <a:r>
              <a:rPr lang="cs-CZ" sz="2000" b="1" dirty="0" smtClean="0"/>
              <a:t>čitelům efektivně využít svůj pracovní čas a žákům odpadnou zbytečné přesuvy mezi jednotlivými budovami školy, např. v rámci tělesné výchovy.</a:t>
            </a:r>
          </a:p>
          <a:p>
            <a:endParaRPr lang="cs-CZ" sz="2000" dirty="0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8434699" y="6049234"/>
            <a:ext cx="3427334" cy="625032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INFORMACE O ŠKOLE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428321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18" y="708087"/>
            <a:ext cx="10519803" cy="57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6776815" y="6049233"/>
            <a:ext cx="5085218" cy="659216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Půdorys 1.NP – STUDIE PŘÍSTAVBY</a:t>
            </a:r>
            <a:endParaRPr lang="cs-CZ" sz="2800" b="1" dirty="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50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65" y="385763"/>
            <a:ext cx="996315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6896456" y="6049233"/>
            <a:ext cx="4965577" cy="607941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Půdorys 2.NP – STUDIE PŘÍSTAVBY</a:t>
            </a:r>
            <a:endParaRPr lang="cs-CZ" sz="2800" b="1" dirty="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6064" y="2901164"/>
            <a:ext cx="3775969" cy="138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07" y="437615"/>
            <a:ext cx="10315575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6879364" y="6049233"/>
            <a:ext cx="4982669" cy="808767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Půdorys 3.NP – STUDIE PŘÍSTAVBY</a:t>
            </a:r>
            <a:endParaRPr lang="cs-CZ" sz="2800" b="1" dirty="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6064" y="3328453"/>
            <a:ext cx="3775969" cy="138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2945522" y="3589552"/>
            <a:ext cx="5701654" cy="808767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 smtClean="0">
                <a:solidFill>
                  <a:schemeClr val="accent5"/>
                </a:solidFill>
              </a:rPr>
              <a:t>ORIENTAČNÍ PROPOČET NÁKLADŮ</a:t>
            </a:r>
            <a:endParaRPr lang="cs-CZ" sz="2800" b="1" dirty="0">
              <a:solidFill>
                <a:schemeClr val="accent5"/>
              </a:solidFill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563597" y="2820111"/>
            <a:ext cx="7349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 smtClean="0"/>
              <a:t>STUDIE PŘÍSTAVBY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361745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5877"/>
            <a:ext cx="12192000" cy="624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0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3802346" y="3589552"/>
            <a:ext cx="3988006" cy="808767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 smtClean="0">
                <a:solidFill>
                  <a:schemeClr val="accent5"/>
                </a:solidFill>
              </a:rPr>
              <a:t>LEGISLATIVNÍ POŽADAVKY</a:t>
            </a:r>
            <a:endParaRPr lang="cs-CZ" sz="2800" b="1" dirty="0">
              <a:solidFill>
                <a:schemeClr val="accent5"/>
              </a:solidFill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563597" y="2820111"/>
            <a:ext cx="7349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 smtClean="0"/>
              <a:t>STUDIE PŘÍSTAVBY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362265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8026" y="404788"/>
            <a:ext cx="9007267" cy="586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5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82" y="787231"/>
            <a:ext cx="8019514" cy="562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8020050" y="6201625"/>
            <a:ext cx="3994383" cy="65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 smtClean="0"/>
              <a:t>Situace – STUDIE PŘÍSTAVBY </a:t>
            </a:r>
            <a:endParaRPr lang="cs-CZ" sz="2800" b="1" dirty="0"/>
          </a:p>
        </p:txBody>
      </p:sp>
      <p:sp>
        <p:nvSpPr>
          <p:cNvPr id="18" name="Nadpis 1"/>
          <p:cNvSpPr txBox="1">
            <a:spLocks/>
          </p:cNvSpPr>
          <p:nvPr/>
        </p:nvSpPr>
        <p:spPr>
          <a:xfrm>
            <a:off x="4839181" y="1376094"/>
            <a:ext cx="1109110" cy="300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800" b="1"/>
          </a:p>
        </p:txBody>
      </p:sp>
    </p:spTree>
    <p:extLst>
      <p:ext uri="{BB962C8B-B14F-4D97-AF65-F5344CB8AC3E}">
        <p14:creationId xmlns:p14="http://schemas.microsoft.com/office/powerpoint/2010/main" val="310922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6915150" y="6201625"/>
            <a:ext cx="5099283" cy="65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 smtClean="0"/>
              <a:t>Perspektiva – STUDIE PŘÍSTAVBY </a:t>
            </a:r>
            <a:endParaRPr lang="cs-CZ" sz="2800" b="1" dirty="0"/>
          </a:p>
        </p:txBody>
      </p:sp>
      <p:sp>
        <p:nvSpPr>
          <p:cNvPr id="18" name="Nadpis 1"/>
          <p:cNvSpPr txBox="1">
            <a:spLocks/>
          </p:cNvSpPr>
          <p:nvPr/>
        </p:nvSpPr>
        <p:spPr>
          <a:xfrm>
            <a:off x="4839181" y="1376094"/>
            <a:ext cx="1109110" cy="300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800" b="1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4" y="951469"/>
            <a:ext cx="10734675" cy="5132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06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adpis 1"/>
          <p:cNvSpPr txBox="1">
            <a:spLocks/>
          </p:cNvSpPr>
          <p:nvPr/>
        </p:nvSpPr>
        <p:spPr>
          <a:xfrm>
            <a:off x="4839181" y="1376094"/>
            <a:ext cx="1109110" cy="300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800" b="1"/>
          </a:p>
        </p:txBody>
      </p:sp>
      <p:pic>
        <p:nvPicPr>
          <p:cNvPr id="6146" name="Picture 2" descr="I:\Tuřany-Měšťanská-přístavba a aktualizace ZŠ--2016\008-STUDIE PŘÍSTAVBY\007-PREZENTACE\RENDR\PERS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8287" y="-2046515"/>
            <a:ext cx="13190159" cy="989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5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172324" y="1098114"/>
            <a:ext cx="446722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u="sng" dirty="0" smtClean="0"/>
              <a:t>Měšťanská 21 – Dvorecká 4</a:t>
            </a:r>
          </a:p>
          <a:p>
            <a:r>
              <a:rPr lang="cs-CZ" sz="2000" dirty="0" smtClean="0"/>
              <a:t>VZDÁLENOST :	889 m</a:t>
            </a:r>
          </a:p>
          <a:p>
            <a:endParaRPr lang="cs-CZ" sz="2000" dirty="0"/>
          </a:p>
          <a:p>
            <a:r>
              <a:rPr lang="cs-CZ" sz="2000" dirty="0" smtClean="0"/>
              <a:t>CESTA AUTEM :	2 min (bez parkování)</a:t>
            </a:r>
          </a:p>
          <a:p>
            <a:endParaRPr lang="cs-CZ" sz="2000" dirty="0"/>
          </a:p>
          <a:p>
            <a:r>
              <a:rPr lang="cs-CZ" sz="2000" dirty="0" smtClean="0"/>
              <a:t>CESTA NA KOLE :	3 min</a:t>
            </a:r>
          </a:p>
          <a:p>
            <a:endParaRPr lang="cs-CZ" sz="2000" dirty="0"/>
          </a:p>
          <a:p>
            <a:r>
              <a:rPr lang="cs-CZ" sz="2000" dirty="0"/>
              <a:t>CESTA PĚŠKY </a:t>
            </a:r>
            <a:r>
              <a:rPr lang="cs-CZ" sz="2000" dirty="0" smtClean="0"/>
              <a:t>:	14 min</a:t>
            </a:r>
            <a:endParaRPr lang="cs-CZ" sz="2000" dirty="0"/>
          </a:p>
          <a:p>
            <a:endParaRPr lang="cs-CZ" sz="2000" dirty="0"/>
          </a:p>
          <a:p>
            <a:endParaRPr lang="cs-CZ" sz="2000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434699" y="6049234"/>
            <a:ext cx="3427334" cy="625032"/>
          </a:xfrm>
        </p:spPr>
        <p:txBody>
          <a:bodyPr>
            <a:normAutofit fontScale="90000"/>
          </a:bodyPr>
          <a:lstStyle/>
          <a:p>
            <a:r>
              <a:rPr lang="cs-CZ" sz="2800" b="1" dirty="0" smtClean="0"/>
              <a:t>BUDOVA – DVORECKÁ 4</a:t>
            </a:r>
            <a:endParaRPr lang="cs-CZ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866775"/>
            <a:ext cx="6257926" cy="505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169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:\Tuřany-Měšťanská-přístavba a aktualizace ZŠ--2016\008-STUDIE PŘÍSTAVBY\007-PREZENTACE\RENDR\PERS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5573"/>
            <a:ext cx="12606338" cy="945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:\Tuřany-Měšťanská-přístavba a aktualizace ZŠ--2016\008-STUDIE PŘÍSTAVBY\007-PREZENTACE\RENDR\PERS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3999"/>
            <a:ext cx="12281807" cy="921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95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adpis 1"/>
          <p:cNvSpPr txBox="1">
            <a:spLocks/>
          </p:cNvSpPr>
          <p:nvPr/>
        </p:nvSpPr>
        <p:spPr>
          <a:xfrm>
            <a:off x="4839181" y="1376094"/>
            <a:ext cx="1109110" cy="300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800" b="1"/>
          </a:p>
        </p:txBody>
      </p:sp>
      <p:pic>
        <p:nvPicPr>
          <p:cNvPr id="7170" name="Picture 2" descr="I:\Tuřany-Měšťanská-přístavba a aktualizace ZŠ--2016\008-STUDIE PŘÍSTAVBY\007-PREZENTACE\RENDR\PERS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819" y="-1982425"/>
            <a:ext cx="13085962" cy="981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85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adpis 1"/>
          <p:cNvSpPr txBox="1">
            <a:spLocks/>
          </p:cNvSpPr>
          <p:nvPr/>
        </p:nvSpPr>
        <p:spPr>
          <a:xfrm>
            <a:off x="4839181" y="1376094"/>
            <a:ext cx="1109110" cy="300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800" b="1"/>
          </a:p>
        </p:txBody>
      </p:sp>
      <p:pic>
        <p:nvPicPr>
          <p:cNvPr id="8194" name="Picture 2" descr="I:\Tuřany-Měšťanská-přístavba a aktualizace ZŠ--2016\008-STUDIE PŘÍSTAVBY\007-PREZENTACE\RENDR\pers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1811" y="-1857829"/>
            <a:ext cx="15863812" cy="1189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41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Tuřany-Měšťanská-přístavba a aktualizace ZŠ--2016\008-STUDIE PŘÍSTAVBY\007-PREZENTACE\RENDR\PERS-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" t="7077" r="94" b="4796"/>
          <a:stretch/>
        </p:blipFill>
        <p:spPr bwMode="auto">
          <a:xfrm>
            <a:off x="682172" y="-308157"/>
            <a:ext cx="10842172" cy="716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04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Tuřany-Měšťanská-přístavba a aktualizace ZŠ--2016\008-STUDIE PŘÍSTAVBY\007-PREZENTACE\RENDR\pers-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3" b="27166"/>
          <a:stretch/>
        </p:blipFill>
        <p:spPr bwMode="auto">
          <a:xfrm>
            <a:off x="0" y="556260"/>
            <a:ext cx="12192000" cy="60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25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Tuřany-Měšťanská-přístavba a aktualizace ZŠ--2016\008-STUDIE PŘÍSTAVBY\007-PREZENTACE\RENDR\pers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114" y="-1288145"/>
            <a:ext cx="12308114" cy="923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66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2373523" y="3668343"/>
            <a:ext cx="6845652" cy="676307"/>
          </a:xfrm>
        </p:spPr>
        <p:txBody>
          <a:bodyPr>
            <a:normAutofit/>
          </a:bodyPr>
          <a:lstStyle/>
          <a:p>
            <a:r>
              <a:rPr lang="cs-CZ" sz="2800" b="1" dirty="0" smtClean="0">
                <a:solidFill>
                  <a:schemeClr val="accent5"/>
                </a:solidFill>
              </a:rPr>
              <a:t>SPOLEČNÉ PROSTORY, CHODBY A KOMUNIKACE</a:t>
            </a:r>
            <a:endParaRPr lang="cs-CZ" sz="2800" b="1" dirty="0">
              <a:solidFill>
                <a:schemeClr val="accent5"/>
              </a:solidFill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563597" y="2820111"/>
            <a:ext cx="7349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smtClean="0"/>
              <a:t>STUDIE PŘÍSTAVBY</a:t>
            </a:r>
            <a:endParaRPr lang="cs-CZ" sz="4400"/>
          </a:p>
        </p:txBody>
      </p:sp>
    </p:spTree>
    <p:extLst>
      <p:ext uri="{BB962C8B-B14F-4D97-AF65-F5344CB8AC3E}">
        <p14:creationId xmlns:p14="http://schemas.microsoft.com/office/powerpoint/2010/main" val="340321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87" y="208951"/>
            <a:ext cx="9563167" cy="635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580110" y="31551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5050564" y="6201633"/>
            <a:ext cx="6963869" cy="6563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 smtClean="0"/>
              <a:t>Půdorys 1.NP – STUDIE PŘÍSTAVBY - komunikace</a:t>
            </a:r>
            <a:endParaRPr lang="cs-CZ" sz="2800" b="1" dirty="0"/>
          </a:p>
        </p:txBody>
      </p:sp>
      <p:sp>
        <p:nvSpPr>
          <p:cNvPr id="33" name="Obdélník 32"/>
          <p:cNvSpPr/>
          <p:nvPr/>
        </p:nvSpPr>
        <p:spPr>
          <a:xfrm>
            <a:off x="4052286" y="758400"/>
            <a:ext cx="21899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VSTUP DO ŠKOLY</a:t>
            </a:r>
            <a:endParaRPr lang="cs-CZ" sz="3600" b="1" dirty="0">
              <a:solidFill>
                <a:srgbClr val="FF0000"/>
              </a:solidFill>
            </a:endParaRPr>
          </a:p>
        </p:txBody>
      </p:sp>
      <p:sp>
        <p:nvSpPr>
          <p:cNvPr id="34" name="Obdélník 33"/>
          <p:cNvSpPr/>
          <p:nvPr/>
        </p:nvSpPr>
        <p:spPr>
          <a:xfrm>
            <a:off x="2680686" y="5267301"/>
            <a:ext cx="21899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VSTUP DO ŠKOLY</a:t>
            </a:r>
            <a:endParaRPr lang="cs-CZ" sz="3600" b="1" dirty="0">
              <a:solidFill>
                <a:srgbClr val="FF0000"/>
              </a:solidFill>
            </a:endParaRPr>
          </a:p>
        </p:txBody>
      </p:sp>
      <p:sp>
        <p:nvSpPr>
          <p:cNvPr id="35" name="Šipka dolů 34"/>
          <p:cNvSpPr/>
          <p:nvPr/>
        </p:nvSpPr>
        <p:spPr>
          <a:xfrm rot="16200000">
            <a:off x="3299434" y="4191000"/>
            <a:ext cx="495300" cy="6096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Šipka dolů 35"/>
          <p:cNvSpPr/>
          <p:nvPr/>
        </p:nvSpPr>
        <p:spPr>
          <a:xfrm>
            <a:off x="4184349" y="1125911"/>
            <a:ext cx="495300" cy="6096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582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64" y="963640"/>
            <a:ext cx="9229241" cy="5588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580110" y="31551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  <p:sp>
        <p:nvSpPr>
          <p:cNvPr id="11" name="Šipka doprava 10"/>
          <p:cNvSpPr/>
          <p:nvPr/>
        </p:nvSpPr>
        <p:spPr>
          <a:xfrm rot="19012012">
            <a:off x="6592651" y="4545130"/>
            <a:ext cx="1147260" cy="154050"/>
          </a:xfrm>
          <a:prstGeom prst="rightArrow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2" name="Šipka doprava 11"/>
          <p:cNvSpPr/>
          <p:nvPr/>
        </p:nvSpPr>
        <p:spPr>
          <a:xfrm rot="992066" flipV="1">
            <a:off x="9678775" y="5402563"/>
            <a:ext cx="547060" cy="189234"/>
          </a:xfrm>
          <a:prstGeom prst="rightArrow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5067656" y="6201633"/>
            <a:ext cx="6946777" cy="654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 smtClean="0"/>
              <a:t>Půdorys 2.NP – STUDIE PŘÍSTAVBY - komunikace</a:t>
            </a:r>
            <a:endParaRPr lang="cs-CZ" sz="2800" b="1" dirty="0"/>
          </a:p>
        </p:txBody>
      </p:sp>
      <p:sp>
        <p:nvSpPr>
          <p:cNvPr id="15" name="Nadpis 1"/>
          <p:cNvSpPr txBox="1">
            <a:spLocks/>
          </p:cNvSpPr>
          <p:nvPr/>
        </p:nvSpPr>
        <p:spPr>
          <a:xfrm>
            <a:off x="10168008" y="3709623"/>
            <a:ext cx="1846425" cy="40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400" b="1" dirty="0" smtClean="0"/>
              <a:t>SCHODIŠTĚ, VÝTAH</a:t>
            </a:r>
            <a:endParaRPr lang="cs-CZ" sz="2800" b="1" dirty="0"/>
          </a:p>
        </p:txBody>
      </p:sp>
      <p:sp>
        <p:nvSpPr>
          <p:cNvPr id="17" name="Nadpis 1"/>
          <p:cNvSpPr txBox="1">
            <a:spLocks/>
          </p:cNvSpPr>
          <p:nvPr/>
        </p:nvSpPr>
        <p:spPr>
          <a:xfrm>
            <a:off x="7629017" y="2819835"/>
            <a:ext cx="2173909" cy="289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400" b="1" dirty="0" smtClean="0"/>
              <a:t>CHODBA, ŠATNÍ SKŘÍNĚ </a:t>
            </a:r>
            <a:endParaRPr lang="cs-CZ" sz="2800" b="1" dirty="0"/>
          </a:p>
        </p:txBody>
      </p:sp>
      <p:sp>
        <p:nvSpPr>
          <p:cNvPr id="24" name="Obdélník 23"/>
          <p:cNvSpPr/>
          <p:nvPr/>
        </p:nvSpPr>
        <p:spPr>
          <a:xfrm>
            <a:off x="10092159" y="1467309"/>
            <a:ext cx="854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b="1" smtClean="0">
                <a:latin typeface="+mj-lt"/>
              </a:rPr>
              <a:t>CHODBA</a:t>
            </a:r>
            <a:r>
              <a:rPr lang="cs-CZ" b="1" smtClean="0">
                <a:latin typeface="+mj-lt"/>
              </a:rPr>
              <a:t> </a:t>
            </a:r>
            <a:endParaRPr lang="cs-CZ" sz="3600" b="1">
              <a:latin typeface="+mj-lt"/>
            </a:endParaRPr>
          </a:p>
        </p:txBody>
      </p:sp>
      <p:pic>
        <p:nvPicPr>
          <p:cNvPr id="26" name="Obrázek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2798" y="4055663"/>
            <a:ext cx="1660559" cy="2220298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9017" y="3109610"/>
            <a:ext cx="1182897" cy="160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5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172324" y="1098114"/>
            <a:ext cx="446722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u="sng" dirty="0" smtClean="0"/>
              <a:t>Měšťanská 21 – Požární 4</a:t>
            </a:r>
          </a:p>
          <a:p>
            <a:r>
              <a:rPr lang="cs-CZ" sz="2000" dirty="0" smtClean="0"/>
              <a:t>VZDÁLENOST :	1,5 km</a:t>
            </a:r>
          </a:p>
          <a:p>
            <a:endParaRPr lang="cs-CZ" sz="2000" dirty="0"/>
          </a:p>
          <a:p>
            <a:r>
              <a:rPr lang="cs-CZ" sz="2000" dirty="0" smtClean="0"/>
              <a:t>CESTA AUTEM :	4 min (bez parkování)</a:t>
            </a:r>
          </a:p>
          <a:p>
            <a:endParaRPr lang="cs-CZ" sz="2000" dirty="0"/>
          </a:p>
          <a:p>
            <a:r>
              <a:rPr lang="cs-CZ" sz="2000" dirty="0" smtClean="0"/>
              <a:t>CESTA NA KOLE :	7 min</a:t>
            </a:r>
          </a:p>
          <a:p>
            <a:endParaRPr lang="cs-CZ" sz="2000" dirty="0"/>
          </a:p>
          <a:p>
            <a:r>
              <a:rPr lang="cs-CZ" sz="2000" dirty="0"/>
              <a:t>CESTA PĚŠKY </a:t>
            </a:r>
            <a:r>
              <a:rPr lang="cs-CZ" sz="2000" dirty="0" smtClean="0"/>
              <a:t>:	26 min</a:t>
            </a:r>
            <a:endParaRPr lang="cs-CZ" sz="2000" dirty="0"/>
          </a:p>
          <a:p>
            <a:endParaRPr lang="cs-CZ" sz="2000" dirty="0"/>
          </a:p>
          <a:p>
            <a:endParaRPr lang="cs-CZ" sz="2000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434699" y="6049234"/>
            <a:ext cx="3427334" cy="625032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BUDOVA – POŽÁRNÍ 1</a:t>
            </a:r>
            <a:endParaRPr lang="cs-CZ" sz="2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17" y="866773"/>
            <a:ext cx="6648907" cy="505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14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08" y="870660"/>
            <a:ext cx="9296568" cy="56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560" y="1794333"/>
            <a:ext cx="1479269" cy="1924514"/>
          </a:xfrm>
          <a:prstGeom prst="rect">
            <a:avLst/>
          </a:prstGeom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2344498" y="3401142"/>
            <a:ext cx="2211507" cy="261241"/>
          </a:xfrm>
        </p:spPr>
        <p:txBody>
          <a:bodyPr>
            <a:normAutofit fontScale="90000"/>
          </a:bodyPr>
          <a:lstStyle/>
          <a:p>
            <a:r>
              <a:rPr lang="cs-CZ" sz="1400" b="1" dirty="0" smtClean="0"/>
              <a:t>SCHODIŠTĚ</a:t>
            </a:r>
            <a:endParaRPr lang="cs-CZ" sz="2800" b="1" dirty="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580110" y="31551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475" y="2899824"/>
            <a:ext cx="1762265" cy="1434402"/>
          </a:xfrm>
          <a:prstGeom prst="rect">
            <a:avLst/>
          </a:prstGeom>
        </p:spPr>
      </p:pic>
      <p:sp>
        <p:nvSpPr>
          <p:cNvPr id="5" name="Šipka doprava 4"/>
          <p:cNvSpPr/>
          <p:nvPr/>
        </p:nvSpPr>
        <p:spPr>
          <a:xfrm rot="20674845" flipV="1">
            <a:off x="4819492" y="4060611"/>
            <a:ext cx="1042587" cy="137487"/>
          </a:xfrm>
          <a:prstGeom prst="rightArrow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1" name="Šipka doprava 10"/>
          <p:cNvSpPr/>
          <p:nvPr/>
        </p:nvSpPr>
        <p:spPr>
          <a:xfrm rot="18337585" flipV="1">
            <a:off x="7916323" y="4353678"/>
            <a:ext cx="1565890" cy="170515"/>
          </a:xfrm>
          <a:prstGeom prst="rightArrow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2" name="Šipka doprava 11"/>
          <p:cNvSpPr/>
          <p:nvPr/>
        </p:nvSpPr>
        <p:spPr>
          <a:xfrm rot="992066" flipV="1">
            <a:off x="9240249" y="5252682"/>
            <a:ext cx="547060" cy="189234"/>
          </a:xfrm>
          <a:prstGeom prst="rightArrow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4965107" y="6201633"/>
            <a:ext cx="7049326" cy="675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 smtClean="0"/>
              <a:t>Půdorys 3.NP – STUDIE PŘÍSTAVBY - komunikace</a:t>
            </a:r>
            <a:endParaRPr lang="cs-CZ" sz="2800" b="1" dirty="0"/>
          </a:p>
        </p:txBody>
      </p:sp>
      <p:sp>
        <p:nvSpPr>
          <p:cNvPr id="14" name="Nadpis 1"/>
          <p:cNvSpPr txBox="1">
            <a:spLocks/>
          </p:cNvSpPr>
          <p:nvPr/>
        </p:nvSpPr>
        <p:spPr>
          <a:xfrm>
            <a:off x="5948291" y="2455822"/>
            <a:ext cx="2207956" cy="502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400" b="1" smtClean="0"/>
              <a:t>MEZIPODESTA</a:t>
            </a:r>
          </a:p>
          <a:p>
            <a:r>
              <a:rPr lang="cs-CZ" sz="1400" b="1" smtClean="0"/>
              <a:t>PROPOJENÍ S PŘÍSTAVBOU</a:t>
            </a:r>
          </a:p>
        </p:txBody>
      </p:sp>
      <p:sp>
        <p:nvSpPr>
          <p:cNvPr id="15" name="Nadpis 1"/>
          <p:cNvSpPr txBox="1">
            <a:spLocks/>
          </p:cNvSpPr>
          <p:nvPr/>
        </p:nvSpPr>
        <p:spPr>
          <a:xfrm>
            <a:off x="9782976" y="3726410"/>
            <a:ext cx="1950399" cy="3670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400" b="1" smtClean="0"/>
              <a:t>SCHODIŠTĚ, VÝTAH</a:t>
            </a:r>
            <a:endParaRPr lang="cs-CZ" sz="2800" b="1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4498" y="3670085"/>
            <a:ext cx="1501110" cy="1976244"/>
          </a:xfrm>
          <a:prstGeom prst="rect">
            <a:avLst/>
          </a:prstGeom>
        </p:spPr>
      </p:pic>
      <p:sp>
        <p:nvSpPr>
          <p:cNvPr id="17" name="Nadpis 1"/>
          <p:cNvSpPr txBox="1">
            <a:spLocks/>
          </p:cNvSpPr>
          <p:nvPr/>
        </p:nvSpPr>
        <p:spPr>
          <a:xfrm>
            <a:off x="8744973" y="2340311"/>
            <a:ext cx="1109110" cy="300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400" b="1" dirty="0" smtClean="0"/>
              <a:t>CHODBA </a:t>
            </a:r>
            <a:endParaRPr lang="cs-CZ" sz="2800" b="1" dirty="0"/>
          </a:p>
        </p:txBody>
      </p:sp>
      <p:sp>
        <p:nvSpPr>
          <p:cNvPr id="18" name="Šipka doprava 17"/>
          <p:cNvSpPr/>
          <p:nvPr/>
        </p:nvSpPr>
        <p:spPr>
          <a:xfrm rot="992066" flipV="1">
            <a:off x="3922685" y="4274155"/>
            <a:ext cx="542222" cy="181717"/>
          </a:xfrm>
          <a:prstGeom prst="rightArrow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1940" y="3993100"/>
            <a:ext cx="1752289" cy="2337469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6154" y="2573801"/>
            <a:ext cx="1434556" cy="1145046"/>
          </a:xfrm>
          <a:prstGeom prst="rect">
            <a:avLst/>
          </a:prstGeom>
        </p:spPr>
      </p:pic>
      <p:sp>
        <p:nvSpPr>
          <p:cNvPr id="24" name="Obdélník 23"/>
          <p:cNvSpPr/>
          <p:nvPr/>
        </p:nvSpPr>
        <p:spPr>
          <a:xfrm>
            <a:off x="10092159" y="1467309"/>
            <a:ext cx="854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b="1" smtClean="0">
                <a:latin typeface="+mj-lt"/>
              </a:rPr>
              <a:t>CHODBA</a:t>
            </a:r>
            <a:r>
              <a:rPr lang="cs-CZ" b="1" smtClean="0">
                <a:latin typeface="+mj-lt"/>
              </a:rPr>
              <a:t> </a:t>
            </a:r>
            <a:endParaRPr lang="cs-CZ" sz="36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01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65" y="428216"/>
            <a:ext cx="9235341" cy="583245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9326" y="2521035"/>
            <a:ext cx="1388044" cy="2091536"/>
          </a:xfrm>
          <a:prstGeom prst="rect">
            <a:avLst/>
          </a:prstGeom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5422130" y="2583325"/>
            <a:ext cx="1109110" cy="300785"/>
          </a:xfrm>
        </p:spPr>
        <p:txBody>
          <a:bodyPr>
            <a:normAutofit/>
          </a:bodyPr>
          <a:lstStyle/>
          <a:p>
            <a:r>
              <a:rPr lang="cs-CZ" sz="1400" b="1" dirty="0" smtClean="0"/>
              <a:t>CHODBA</a:t>
            </a:r>
            <a:endParaRPr lang="cs-CZ" sz="2800" b="1" dirty="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327" y="3022398"/>
            <a:ext cx="1762265" cy="1434402"/>
          </a:xfrm>
          <a:prstGeom prst="rect">
            <a:avLst/>
          </a:prstGeom>
        </p:spPr>
      </p:pic>
      <p:sp>
        <p:nvSpPr>
          <p:cNvPr id="5" name="Šipka doprava 4"/>
          <p:cNvSpPr/>
          <p:nvPr/>
        </p:nvSpPr>
        <p:spPr>
          <a:xfrm rot="12897640" flipV="1">
            <a:off x="3712914" y="3652340"/>
            <a:ext cx="1042587" cy="137487"/>
          </a:xfrm>
          <a:prstGeom prst="rightArrow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9326" y="5078293"/>
            <a:ext cx="1674028" cy="1209592"/>
          </a:xfrm>
          <a:prstGeom prst="rect">
            <a:avLst/>
          </a:prstGeom>
        </p:spPr>
      </p:pic>
      <p:sp>
        <p:nvSpPr>
          <p:cNvPr id="11" name="Šipka doprava 10"/>
          <p:cNvSpPr/>
          <p:nvPr/>
        </p:nvSpPr>
        <p:spPr>
          <a:xfrm rot="18665064" flipV="1">
            <a:off x="7981103" y="4281993"/>
            <a:ext cx="1565890" cy="170515"/>
          </a:xfrm>
          <a:prstGeom prst="rightArrow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2" name="Šipka doprava 11"/>
          <p:cNvSpPr/>
          <p:nvPr/>
        </p:nvSpPr>
        <p:spPr>
          <a:xfrm rot="992066" flipV="1">
            <a:off x="8916903" y="4940409"/>
            <a:ext cx="478373" cy="166935"/>
          </a:xfrm>
          <a:prstGeom prst="rightArrow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4999290" y="6201633"/>
            <a:ext cx="7015143" cy="658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 smtClean="0"/>
              <a:t>Půdorys 4.NP – STUDIE PŘÍSTAVBY - komunikace</a:t>
            </a:r>
            <a:endParaRPr lang="cs-CZ" sz="2800" b="1" dirty="0"/>
          </a:p>
        </p:txBody>
      </p:sp>
      <p:sp>
        <p:nvSpPr>
          <p:cNvPr id="14" name="Nadpis 1"/>
          <p:cNvSpPr txBox="1">
            <a:spLocks/>
          </p:cNvSpPr>
          <p:nvPr/>
        </p:nvSpPr>
        <p:spPr>
          <a:xfrm>
            <a:off x="1915422" y="2591702"/>
            <a:ext cx="2207956" cy="502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400" b="1" dirty="0" smtClean="0"/>
              <a:t>MEZIPODESTA</a:t>
            </a:r>
          </a:p>
          <a:p>
            <a:r>
              <a:rPr lang="cs-CZ" sz="1400" b="1" dirty="0" smtClean="0"/>
              <a:t>PROPOJENÍ S PŘÍSTAVBOU</a:t>
            </a:r>
          </a:p>
        </p:txBody>
      </p:sp>
      <p:sp>
        <p:nvSpPr>
          <p:cNvPr id="15" name="Nadpis 1"/>
          <p:cNvSpPr txBox="1">
            <a:spLocks/>
          </p:cNvSpPr>
          <p:nvPr/>
        </p:nvSpPr>
        <p:spPr>
          <a:xfrm>
            <a:off x="9361631" y="4816752"/>
            <a:ext cx="1109110" cy="300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400" b="1" smtClean="0"/>
              <a:t>SCHODIŠTĚ </a:t>
            </a:r>
            <a:endParaRPr lang="cs-CZ" sz="2800" b="1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7107" y="2842705"/>
            <a:ext cx="1823388" cy="1500256"/>
          </a:xfrm>
          <a:prstGeom prst="rect">
            <a:avLst/>
          </a:prstGeom>
        </p:spPr>
      </p:pic>
      <p:sp>
        <p:nvSpPr>
          <p:cNvPr id="16" name="Šipka doprava 15"/>
          <p:cNvSpPr/>
          <p:nvPr/>
        </p:nvSpPr>
        <p:spPr>
          <a:xfrm rot="17934494">
            <a:off x="5716325" y="4544570"/>
            <a:ext cx="463932" cy="136003"/>
          </a:xfrm>
          <a:prstGeom prst="rightArrow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8" name="Nadpis 1"/>
          <p:cNvSpPr txBox="1">
            <a:spLocks/>
          </p:cNvSpPr>
          <p:nvPr/>
        </p:nvSpPr>
        <p:spPr>
          <a:xfrm>
            <a:off x="4839181" y="1376094"/>
            <a:ext cx="1109110" cy="300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800" b="1" dirty="0"/>
          </a:p>
        </p:txBody>
      </p:sp>
      <p:sp>
        <p:nvSpPr>
          <p:cNvPr id="21" name="Nadpis 1"/>
          <p:cNvSpPr txBox="1">
            <a:spLocks/>
          </p:cNvSpPr>
          <p:nvPr/>
        </p:nvSpPr>
        <p:spPr>
          <a:xfrm>
            <a:off x="9332960" y="2268552"/>
            <a:ext cx="1109110" cy="300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400" b="1" dirty="0" smtClean="0"/>
              <a:t>CHODBA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93937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4210996" y="3846622"/>
            <a:ext cx="3170706" cy="677492"/>
          </a:xfrm>
        </p:spPr>
        <p:txBody>
          <a:bodyPr>
            <a:normAutofit/>
          </a:bodyPr>
          <a:lstStyle/>
          <a:p>
            <a:r>
              <a:rPr lang="cs-CZ" sz="2800" b="1" dirty="0" smtClean="0">
                <a:solidFill>
                  <a:schemeClr val="accent5"/>
                </a:solidFill>
              </a:rPr>
              <a:t>UČEBNY A KABINETY</a:t>
            </a:r>
            <a:endParaRPr lang="cs-CZ" sz="2800" b="1" dirty="0">
              <a:solidFill>
                <a:schemeClr val="accent5"/>
              </a:solidFill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563597" y="2820111"/>
            <a:ext cx="7349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smtClean="0"/>
              <a:t>STUDIE PŘÍSTAVBY</a:t>
            </a:r>
            <a:endParaRPr lang="cs-CZ" sz="4400"/>
          </a:p>
        </p:txBody>
      </p:sp>
    </p:spTree>
    <p:extLst>
      <p:ext uri="{BB962C8B-B14F-4D97-AF65-F5344CB8AC3E}">
        <p14:creationId xmlns:p14="http://schemas.microsoft.com/office/powerpoint/2010/main" val="406020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91" y="432828"/>
            <a:ext cx="10190909" cy="651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4526734" y="6201625"/>
            <a:ext cx="7487700" cy="65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 smtClean="0"/>
              <a:t>Půdorys 1.NP – STUDIE PŘÍSTAVBY – učebny a kabinety</a:t>
            </a:r>
            <a:endParaRPr lang="cs-CZ" sz="2800" b="1" dirty="0"/>
          </a:p>
        </p:txBody>
      </p:sp>
      <p:sp>
        <p:nvSpPr>
          <p:cNvPr id="18" name="Nadpis 1"/>
          <p:cNvSpPr txBox="1">
            <a:spLocks/>
          </p:cNvSpPr>
          <p:nvPr/>
        </p:nvSpPr>
        <p:spPr>
          <a:xfrm>
            <a:off x="4839181" y="1376094"/>
            <a:ext cx="1109110" cy="300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800" b="1"/>
          </a:p>
        </p:txBody>
      </p:sp>
    </p:spTree>
    <p:extLst>
      <p:ext uri="{BB962C8B-B14F-4D97-AF65-F5344CB8AC3E}">
        <p14:creationId xmlns:p14="http://schemas.microsoft.com/office/powerpoint/2010/main" val="87903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52" y="416290"/>
            <a:ext cx="9382966" cy="611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4526734" y="6201625"/>
            <a:ext cx="7487700" cy="65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 smtClean="0"/>
              <a:t>Půdorys 2.NP – STUDIE PŘÍSTAVBY – učebny a kabinety</a:t>
            </a:r>
            <a:endParaRPr lang="cs-CZ" sz="2800" b="1" dirty="0"/>
          </a:p>
        </p:txBody>
      </p:sp>
      <p:sp>
        <p:nvSpPr>
          <p:cNvPr id="18" name="Nadpis 1"/>
          <p:cNvSpPr txBox="1">
            <a:spLocks/>
          </p:cNvSpPr>
          <p:nvPr/>
        </p:nvSpPr>
        <p:spPr>
          <a:xfrm>
            <a:off x="4839181" y="1376094"/>
            <a:ext cx="1109110" cy="300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800" b="1"/>
          </a:p>
        </p:txBody>
      </p:sp>
    </p:spTree>
    <p:extLst>
      <p:ext uri="{BB962C8B-B14F-4D97-AF65-F5344CB8AC3E}">
        <p14:creationId xmlns:p14="http://schemas.microsoft.com/office/powerpoint/2010/main" val="199812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65" y="528357"/>
            <a:ext cx="10223406" cy="621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4526734" y="6201625"/>
            <a:ext cx="7487700" cy="65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 smtClean="0"/>
              <a:t>Půdorys 3.NP – STUDIE PŘÍSTAVBY – učebny a kabinety</a:t>
            </a:r>
            <a:endParaRPr lang="cs-CZ" sz="2800" b="1" dirty="0"/>
          </a:p>
        </p:txBody>
      </p:sp>
      <p:sp>
        <p:nvSpPr>
          <p:cNvPr id="18" name="Nadpis 1"/>
          <p:cNvSpPr txBox="1">
            <a:spLocks/>
          </p:cNvSpPr>
          <p:nvPr/>
        </p:nvSpPr>
        <p:spPr>
          <a:xfrm>
            <a:off x="4839181" y="1376094"/>
            <a:ext cx="1109110" cy="300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800" b="1"/>
          </a:p>
        </p:txBody>
      </p:sp>
    </p:spTree>
    <p:extLst>
      <p:ext uri="{BB962C8B-B14F-4D97-AF65-F5344CB8AC3E}">
        <p14:creationId xmlns:p14="http://schemas.microsoft.com/office/powerpoint/2010/main" val="86576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02" y="410659"/>
            <a:ext cx="10175293" cy="6052317"/>
          </a:xfrm>
          <a:prstGeom prst="rect">
            <a:avLst/>
          </a:prstGeom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4526734" y="6201625"/>
            <a:ext cx="7487700" cy="65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/>
              <a:t>Půdorys 4.NP – STUDIE PŘÍSTAVBY – učebny a kabinety</a:t>
            </a:r>
            <a:endParaRPr lang="cs-CZ" sz="2800" b="1"/>
          </a:p>
        </p:txBody>
      </p:sp>
      <p:sp>
        <p:nvSpPr>
          <p:cNvPr id="18" name="Nadpis 1"/>
          <p:cNvSpPr txBox="1">
            <a:spLocks/>
          </p:cNvSpPr>
          <p:nvPr/>
        </p:nvSpPr>
        <p:spPr>
          <a:xfrm>
            <a:off x="4839181" y="1376094"/>
            <a:ext cx="1109110" cy="300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800" b="1"/>
          </a:p>
        </p:txBody>
      </p:sp>
    </p:spTree>
    <p:extLst>
      <p:ext uri="{BB962C8B-B14F-4D97-AF65-F5344CB8AC3E}">
        <p14:creationId xmlns:p14="http://schemas.microsoft.com/office/powerpoint/2010/main" val="193591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832" y="590574"/>
            <a:ext cx="11219141" cy="5933239"/>
          </a:xfrm>
          <a:prstGeom prst="rect">
            <a:avLst/>
          </a:prstGeom>
        </p:spPr>
      </p:pic>
      <p:sp>
        <p:nvSpPr>
          <p:cNvPr id="2" name="Nadpis 1"/>
          <p:cNvSpPr txBox="1">
            <a:spLocks/>
          </p:cNvSpPr>
          <p:nvPr/>
        </p:nvSpPr>
        <p:spPr>
          <a:xfrm>
            <a:off x="7067550" y="6384509"/>
            <a:ext cx="4794483" cy="46396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2800" b="1" dirty="0" smtClean="0"/>
              <a:t>INFORMACE O PROVOZU ŠKOLY</a:t>
            </a:r>
            <a:endParaRPr lang="cs-CZ" sz="2800" b="1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514865" y="-25367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 smtClean="0">
                <a:latin typeface="+mn-lt"/>
              </a:rPr>
              <a:t>Základní škola Brno, Měšťanská 21</a:t>
            </a:r>
            <a:endParaRPr lang="cs-CZ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521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119214" y="1814463"/>
            <a:ext cx="45976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/>
              <a:t>	</a:t>
            </a:r>
            <a:r>
              <a:rPr lang="cs-CZ" sz="4400" b="1" dirty="0" smtClean="0"/>
              <a:t>Stávající stav</a:t>
            </a:r>
          </a:p>
          <a:p>
            <a:pPr algn="ctr"/>
            <a:r>
              <a:rPr lang="cs-CZ" sz="4400" b="1" dirty="0"/>
              <a:t> </a:t>
            </a:r>
            <a:r>
              <a:rPr lang="cs-CZ" sz="4400" b="1" dirty="0" smtClean="0"/>
              <a:t>      (2017)</a:t>
            </a:r>
            <a:endParaRPr lang="cs-CZ" sz="4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4124007"/>
            <a:ext cx="4259580" cy="191037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120" y="4122931"/>
            <a:ext cx="3226117" cy="191145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7677" y="4122931"/>
            <a:ext cx="3264994" cy="19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8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04" y="723141"/>
            <a:ext cx="8280287" cy="5650156"/>
          </a:xfrm>
          <a:prstGeom prst="rect">
            <a:avLst/>
          </a:prstGeom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7962899" y="6049233"/>
            <a:ext cx="3899133" cy="743864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Pohledy – STÁVAJÍCÍ STAV</a:t>
            </a:r>
            <a:endParaRPr lang="cs-CZ" sz="2800" b="1" dirty="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4511" y="528637"/>
            <a:ext cx="2382676" cy="149066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4744" y="2073146"/>
            <a:ext cx="2382443" cy="162255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4511" y="3739519"/>
            <a:ext cx="2390265" cy="180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6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65" y="728757"/>
            <a:ext cx="7522452" cy="5543189"/>
          </a:xfrm>
          <a:prstGeom prst="rect">
            <a:avLst/>
          </a:prstGeom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8515349" y="6049233"/>
            <a:ext cx="3346683" cy="713517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Řezy – STÁVAJÍCÍ STAV</a:t>
            </a:r>
            <a:endParaRPr lang="cs-CZ" sz="2800" b="1" dirty="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514865" y="303341"/>
            <a:ext cx="10562968" cy="64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mtClean="0">
                <a:latin typeface="+mn-lt"/>
              </a:rPr>
              <a:t>Základní škola Brno, Měšťanská 21</a:t>
            </a:r>
            <a:endParaRPr lang="cs-CZ" sz="2800" b="1">
              <a:latin typeface="+mn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951470"/>
            <a:ext cx="2405062" cy="169725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2831458"/>
            <a:ext cx="2405062" cy="32177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579" y="3525969"/>
            <a:ext cx="1810749" cy="244749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4311" y="4174704"/>
            <a:ext cx="2386012" cy="187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3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2390</TotalTime>
  <Words>631</Words>
  <Application>Microsoft Office PowerPoint</Application>
  <PresentationFormat>Širokoúhlá obrazovka</PresentationFormat>
  <Paragraphs>168</Paragraphs>
  <Slides>56</Slides>
  <Notes>0</Notes>
  <HiddenSlides>18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Motiv Office</vt:lpstr>
      <vt:lpstr>Prezentace aplikace PowerPoint</vt:lpstr>
      <vt:lpstr>SITUACE – ŠIRŠÍ VZTAHY</vt:lpstr>
      <vt:lpstr>INFORMACE O ŠKOLE</vt:lpstr>
      <vt:lpstr>BUDOVA – DVORECKÁ 4</vt:lpstr>
      <vt:lpstr>BUDOVA – POŽÁRNÍ 1</vt:lpstr>
      <vt:lpstr>Prezentace aplikace PowerPoint</vt:lpstr>
      <vt:lpstr>Prezentace aplikace PowerPoint</vt:lpstr>
      <vt:lpstr>Pohledy – STÁVAJÍCÍ STAV</vt:lpstr>
      <vt:lpstr>Řezy – STÁVAJÍCÍ STAV</vt:lpstr>
      <vt:lpstr>Půdorys 1.PP – STÁVAJÍCÍ STAV</vt:lpstr>
      <vt:lpstr>Půdorys 1.NP – STÁVAJÍCÍ STAV</vt:lpstr>
      <vt:lpstr>Půdorys 2.NP – STÁVAJÍCÍ STAV</vt:lpstr>
      <vt:lpstr>Půdorys 3.NP – STÁVAJÍCÍ STAV</vt:lpstr>
      <vt:lpstr>Půdorys 4.NP – STÁVAJÍCÍ STAV</vt:lpstr>
      <vt:lpstr>Prezentace aplikace PowerPoint</vt:lpstr>
      <vt:lpstr>Prezentace aplikace PowerPoint</vt:lpstr>
      <vt:lpstr>Půdorys 1.PP – 1.Etapa - Rozšíření kapacity školní kuchyně</vt:lpstr>
      <vt:lpstr>Půdorys 1.NP – 1.Etapa - Rozšíření kapacity školní kuchyně</vt:lpstr>
      <vt:lpstr>Pohledy – 1.Etapa - Rozšíření kapacity školní kuchyně</vt:lpstr>
      <vt:lpstr>Prezentace aplikace PowerPoint</vt:lpstr>
      <vt:lpstr>Prezentace aplikace PowerPoint</vt:lpstr>
      <vt:lpstr>Půdorys 2.NP – 2.Etapa - Nástavba učeben nad jídelnou </vt:lpstr>
      <vt:lpstr>Půdorys 3.NP– 2.Etapa - Nástavba učeben nad jídelnou </vt:lpstr>
      <vt:lpstr>Pohledy – 2.Etapa - Nástavba učeben nad jídelnou </vt:lpstr>
      <vt:lpstr>Řezy – 2.Etapa - Nástavba učeben nad jídelnou </vt:lpstr>
      <vt:lpstr>Prezentace aplikace PowerPoint</vt:lpstr>
      <vt:lpstr>Prezentace aplikace PowerPoint</vt:lpstr>
      <vt:lpstr>FUNKČÍ PLOCHY</vt:lpstr>
      <vt:lpstr>Situace – STUDIE PŘÍSTAVBY</vt:lpstr>
      <vt:lpstr>Půdorys 1.NP – STUDIE PŘÍSTAVBY</vt:lpstr>
      <vt:lpstr>Půdorys 2.NP – STUDIE PŘÍSTAVBY</vt:lpstr>
      <vt:lpstr>Půdorys 3.NP – STUDIE PŘÍSTAVBY</vt:lpstr>
      <vt:lpstr>ORIENTAČNÍ PROPOČET NÁKLADŮ</vt:lpstr>
      <vt:lpstr>Prezentace aplikace PowerPoint</vt:lpstr>
      <vt:lpstr>LEGISLATIVNÍ POŽADAVKY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SPOLEČNÉ PROSTORY, CHODBY A KOMUNIKACE</vt:lpstr>
      <vt:lpstr>Prezentace aplikace PowerPoint</vt:lpstr>
      <vt:lpstr>Prezentace aplikace PowerPoint</vt:lpstr>
      <vt:lpstr>SCHODIŠTĚ</vt:lpstr>
      <vt:lpstr>CHODBA</vt:lpstr>
      <vt:lpstr>UČEBNY A KABINETY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Blaščík</dc:creator>
  <cp:lastModifiedBy>Petr Blažek</cp:lastModifiedBy>
  <cp:revision>50</cp:revision>
  <dcterms:created xsi:type="dcterms:W3CDTF">2018-08-28T07:52:24Z</dcterms:created>
  <dcterms:modified xsi:type="dcterms:W3CDTF">2019-01-29T22:07:48Z</dcterms:modified>
</cp:coreProperties>
</file>